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8" r:id="rId3"/>
    <p:sldId id="299" r:id="rId4"/>
    <p:sldId id="258" r:id="rId5"/>
    <p:sldId id="266" r:id="rId6"/>
    <p:sldId id="265" r:id="rId7"/>
    <p:sldId id="279" r:id="rId8"/>
    <p:sldId id="257" r:id="rId9"/>
    <p:sldId id="274" r:id="rId10"/>
    <p:sldId id="277" r:id="rId11"/>
    <p:sldId id="276" r:id="rId12"/>
    <p:sldId id="304" r:id="rId13"/>
    <p:sldId id="260" r:id="rId14"/>
    <p:sldId id="275" r:id="rId15"/>
    <p:sldId id="261" r:id="rId16"/>
    <p:sldId id="263" r:id="rId17"/>
    <p:sldId id="262" r:id="rId18"/>
    <p:sldId id="264" r:id="rId19"/>
    <p:sldId id="280" r:id="rId20"/>
    <p:sldId id="281" r:id="rId21"/>
    <p:sldId id="282" r:id="rId22"/>
    <p:sldId id="267" r:id="rId23"/>
    <p:sldId id="268" r:id="rId24"/>
    <p:sldId id="270" r:id="rId25"/>
    <p:sldId id="271" r:id="rId26"/>
    <p:sldId id="272" r:id="rId27"/>
    <p:sldId id="273" r:id="rId28"/>
    <p:sldId id="269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300" r:id="rId38"/>
    <p:sldId id="301" r:id="rId39"/>
    <p:sldId id="302" r:id="rId40"/>
    <p:sldId id="303" r:id="rId41"/>
    <p:sldId id="305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78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995" autoAdjust="0"/>
    <p:restoredTop sz="99689" autoAdjust="0"/>
  </p:normalViewPr>
  <p:slideViewPr>
    <p:cSldViewPr snapToGrid="0">
      <p:cViewPr varScale="1">
        <p:scale>
          <a:sx n="56" d="100"/>
          <a:sy n="56" d="100"/>
        </p:scale>
        <p:origin x="-208" y="-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943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90689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11475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59158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2949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79635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2016/10/17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45708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2016/10/17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30175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2016/10/17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35505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79068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177D-4D24-4D5B-9883-5FDB7C835FD3}" type="datetimeFigureOut">
              <a:rPr lang="zh-CN" altLang="en-US" smtClean="0"/>
              <a:pPr/>
              <a:t>2016/10/17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86777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4177D-4D24-4D5B-9883-5FDB7C835FD3}" type="datetimeFigureOut">
              <a:rPr lang="zh-CN" altLang="en-US" smtClean="0"/>
              <a:pPr/>
              <a:t>2016/10/17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C63BB-9E6D-4BF5-8B19-B02A97F6D1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13215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comparing-workflows/gitflow-workflow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baplus.cn/news-21-471-1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foq.com/cn/articles/function-switch-realize-better-continuous-implementations?utm_source=articles_about_Continuous_Delivery&amp;utm_medium=link&amp;utm_campaign=Continuous_Delivery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course/concourse" TargetMode="External"/><Relationship Id="rId2" Type="http://schemas.openxmlformats.org/officeDocument/2006/relationships/hyperlink" Target="https://www.versioney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uicool.com/articles/FbYNNnr" TargetMode="External"/><Relationship Id="rId4" Type="http://schemas.openxmlformats.org/officeDocument/2006/relationships/hyperlink" Target="https://gradle.or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持续集成</a:t>
            </a:r>
            <a:r>
              <a:rPr lang="en-US" altLang="zh-CN" dirty="0" smtClean="0"/>
              <a:t>/</a:t>
            </a:r>
            <a:r>
              <a:rPr lang="zh-CN" altLang="en-US" dirty="0" smtClean="0"/>
              <a:t>持续发布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53918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版本控制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workflow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5653" y="2328334"/>
            <a:ext cx="5040960" cy="3920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4263" y="2358603"/>
            <a:ext cx="442912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791478" y="1772816"/>
            <a:ext cx="3199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Centralized Workflow</a:t>
            </a:r>
            <a:endParaRPr lang="zh-CN" alt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738191" y="1729273"/>
            <a:ext cx="2688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Forking Workflow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版本控制</a:t>
            </a:r>
            <a:r>
              <a:rPr lang="en-US" altLang="zh-CN" dirty="0" smtClean="0"/>
              <a:t>-</a:t>
            </a:r>
            <a:r>
              <a:rPr lang="zh-CN" altLang="en-US" dirty="0" smtClean="0"/>
              <a:t>分支策略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Master</a:t>
            </a:r>
          </a:p>
          <a:p>
            <a:r>
              <a:rPr lang="en-US" altLang="zh-CN" dirty="0" smtClean="0"/>
              <a:t>Develop</a:t>
            </a:r>
          </a:p>
          <a:p>
            <a:r>
              <a:rPr lang="en-US" altLang="zh-CN" dirty="0" smtClean="0"/>
              <a:t>Feature</a:t>
            </a:r>
          </a:p>
          <a:p>
            <a:r>
              <a:rPr lang="en-US" altLang="zh-CN" dirty="0" smtClean="0"/>
              <a:t>Release</a:t>
            </a:r>
          </a:p>
          <a:p>
            <a:r>
              <a:rPr lang="en-US" altLang="zh-CN" dirty="0" err="1" smtClean="0"/>
              <a:t>Hotfix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38005" y="1312020"/>
            <a:ext cx="7653995" cy="5545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525612" y="6353307"/>
            <a:ext cx="36663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hlinkClick r:id="rId3"/>
              </a:rPr>
              <a:t>https://www.atlassian.com/git/tutorials/comparing-workflows/gitflow-workflow</a:t>
            </a:r>
            <a:endParaRPr lang="en-US" altLang="zh-CN" sz="800" dirty="0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分支同步机制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持续发布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持续交付</a:t>
            </a:r>
            <a:endParaRPr lang="en-US" altLang="zh-CN" dirty="0"/>
          </a:p>
          <a:p>
            <a:pPr lvl="1"/>
            <a:r>
              <a:rPr lang="zh-CN" altLang="en-US" dirty="0"/>
              <a:t>软件一直处在可发布状态</a:t>
            </a:r>
            <a:endParaRPr lang="en-US" altLang="zh-CN" dirty="0"/>
          </a:p>
          <a:p>
            <a:r>
              <a:rPr lang="zh-CN" altLang="en-US" dirty="0"/>
              <a:t>发布周期</a:t>
            </a:r>
            <a:endParaRPr lang="en-US" altLang="zh-CN" dirty="0"/>
          </a:p>
          <a:p>
            <a:pPr lvl="1"/>
            <a:r>
              <a:rPr lang="zh-CN" altLang="en-US" dirty="0"/>
              <a:t>月</a:t>
            </a:r>
            <a:r>
              <a:rPr lang="en-US" altLang="zh-CN" dirty="0"/>
              <a:t>-</a:t>
            </a:r>
            <a:r>
              <a:rPr lang="zh-CN" altLang="en-US" dirty="0"/>
              <a:t>周</a:t>
            </a:r>
            <a:r>
              <a:rPr lang="en-US" altLang="zh-CN"/>
              <a:t>-</a:t>
            </a:r>
            <a:r>
              <a:rPr lang="zh-CN" altLang="en-US"/>
              <a:t>日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0" y="6027576"/>
            <a:ext cx="911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持续发布成熟度模型</a:t>
            </a:r>
            <a:r>
              <a:rPr lang="en-US" altLang="zh-CN" dirty="0" smtClean="0"/>
              <a:t>https://www.infoq.com/articles/Continuous-Delivery-Maturity-Model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45366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持续交付成熟度模型</a:t>
            </a:r>
            <a:r>
              <a:rPr lang="en-US" altLang="zh-CN" dirty="0" smtClean="0"/>
              <a:t>V1.2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 smtClean="0"/>
              <a:t>七个维度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持续集成（</a:t>
            </a:r>
            <a:r>
              <a:rPr lang="en-US" altLang="zh-CN" dirty="0" smtClean="0"/>
              <a:t>Continuous Integration)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环境与部署（</a:t>
            </a:r>
            <a:r>
              <a:rPr lang="en-US" altLang="zh-CN" dirty="0" smtClean="0"/>
              <a:t>Environments and Deployments</a:t>
            </a:r>
            <a:r>
              <a:rPr lang="zh-CN" altLang="en-US" dirty="0" smtClean="0"/>
              <a:t>）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可视化与可追踪性（</a:t>
            </a:r>
            <a:r>
              <a:rPr lang="en-US" altLang="zh-CN" dirty="0" smtClean="0"/>
              <a:t>Visibility and Traceability</a:t>
            </a:r>
            <a:r>
              <a:rPr lang="zh-CN" altLang="en-US" dirty="0" smtClean="0"/>
              <a:t>）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测试（</a:t>
            </a:r>
            <a:r>
              <a:rPr lang="en-US" altLang="zh-CN" dirty="0" smtClean="0"/>
              <a:t>Testing</a:t>
            </a:r>
            <a:r>
              <a:rPr lang="zh-CN" altLang="en-US" dirty="0" smtClean="0"/>
              <a:t>）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数据管理（</a:t>
            </a:r>
            <a:r>
              <a:rPr lang="en-US" altLang="zh-CN" dirty="0" smtClean="0"/>
              <a:t>Data Management</a:t>
            </a:r>
            <a:r>
              <a:rPr lang="zh-CN" altLang="en-US" dirty="0" smtClean="0"/>
              <a:t>）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配置管理（</a:t>
            </a:r>
            <a:r>
              <a:rPr lang="en-US" altLang="zh-CN" dirty="0" smtClean="0"/>
              <a:t>Configuration Management</a:t>
            </a:r>
            <a:r>
              <a:rPr lang="zh-CN" altLang="en-US" dirty="0" smtClean="0"/>
              <a:t>）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组织协调性（</a:t>
            </a:r>
            <a:r>
              <a:rPr lang="en-US" altLang="zh-CN" dirty="0" smtClean="0"/>
              <a:t>Organizational Alignment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五个级别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一级：退化级（</a:t>
            </a:r>
            <a:r>
              <a:rPr lang="en-US" altLang="zh-CN" dirty="0" smtClean="0"/>
              <a:t>Regressive</a:t>
            </a:r>
            <a:r>
              <a:rPr lang="zh-CN" altLang="en-US" dirty="0" smtClean="0"/>
              <a:t>）</a:t>
            </a:r>
          </a:p>
          <a:p>
            <a:pPr lvl="1"/>
            <a:r>
              <a:rPr lang="zh-CN" altLang="en-US" dirty="0" smtClean="0"/>
              <a:t>二级：可重复级</a:t>
            </a:r>
            <a:r>
              <a:rPr lang="en-US" altLang="zh-CN" dirty="0" smtClean="0"/>
              <a:t>(Repeatable)</a:t>
            </a:r>
          </a:p>
          <a:p>
            <a:pPr lvl="1"/>
            <a:r>
              <a:rPr lang="zh-CN" altLang="en-US" dirty="0" smtClean="0"/>
              <a:t>三级：可定义级</a:t>
            </a:r>
          </a:p>
          <a:p>
            <a:pPr lvl="1"/>
            <a:r>
              <a:rPr lang="zh-CN" altLang="en-US" dirty="0" smtClean="0"/>
              <a:t>四级：可定量级（</a:t>
            </a:r>
            <a:r>
              <a:rPr lang="en-US" altLang="zh-CN" dirty="0" smtClean="0"/>
              <a:t>Quantitatively managed</a:t>
            </a:r>
            <a:r>
              <a:rPr lang="zh-CN" altLang="en-US" dirty="0" smtClean="0"/>
              <a:t>）</a:t>
            </a:r>
          </a:p>
          <a:p>
            <a:pPr lvl="1"/>
            <a:r>
              <a:rPr lang="zh-CN" altLang="en-US" dirty="0" smtClean="0"/>
              <a:t>五级：改进级（</a:t>
            </a:r>
            <a:r>
              <a:rPr lang="en-US" altLang="zh-CN" dirty="0" smtClean="0"/>
              <a:t>Optimizing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持续交付成熟度模型</a:t>
            </a:r>
            <a:r>
              <a:rPr lang="en-US" altLang="zh-CN" dirty="0" smtClean="0"/>
              <a:t>V1.2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9951" b="10557"/>
          <a:stretch>
            <a:fillRect/>
          </a:stretch>
        </p:blipFill>
        <p:spPr bwMode="auto">
          <a:xfrm>
            <a:off x="1264168" y="1315624"/>
            <a:ext cx="9872693" cy="5542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目标状态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61202" y="656062"/>
            <a:ext cx="6372225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</a:t>
            </a:r>
            <a:r>
              <a:rPr lang="en-US" altLang="zh-CN" dirty="0" smtClean="0"/>
              <a:t>-</a:t>
            </a:r>
            <a:r>
              <a:rPr lang="zh-CN" altLang="en-US" dirty="0" smtClean="0"/>
              <a:t>组织架构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3754" y="1774106"/>
            <a:ext cx="931545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持续交付团队位置及成员角色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mtClean="0"/>
              <a:t>持续</a:t>
            </a:r>
            <a:r>
              <a:rPr lang="zh-CN" altLang="en-US" smtClean="0"/>
              <a:t>交付团队</a:t>
            </a:r>
            <a:r>
              <a:rPr lang="zh-CN" altLang="en-US" dirty="0" smtClean="0"/>
              <a:t>定位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持续交付方法的提供者和传播者。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持续交付服务的提供者。</a:t>
            </a:r>
            <a:endParaRPr lang="en-US" altLang="zh-CN" dirty="0" smtClean="0"/>
          </a:p>
          <a:p>
            <a:r>
              <a:rPr lang="zh-CN" altLang="en-US" dirty="0" smtClean="0"/>
              <a:t>持续交付团队成员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CD</a:t>
            </a:r>
            <a:r>
              <a:rPr lang="zh-CN" altLang="en-US" dirty="0" smtClean="0"/>
              <a:t>工程师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自动化构建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负责自动化构建系统的设计与建设、自动化脚本的设计与编写。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CD</a:t>
            </a:r>
            <a:r>
              <a:rPr lang="zh-CN" altLang="en-US" dirty="0" smtClean="0"/>
              <a:t>工程师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自动化测试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负责自动化测试系统的设计与建设、自动化测试用例与脚本的设计与编写。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CD</a:t>
            </a:r>
            <a:r>
              <a:rPr lang="zh-CN" altLang="en-US" dirty="0" smtClean="0"/>
              <a:t>工程师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自动化部署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负现自动化部署系统的设计与建设、自动化部署脚本的设计与编写。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版本控制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分支策略设计，版本定义，版本库管理。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</a:t>
            </a:r>
            <a:r>
              <a:rPr lang="en-US" altLang="zh-CN" dirty="0" smtClean="0"/>
              <a:t>-</a:t>
            </a:r>
            <a:r>
              <a:rPr lang="zh-CN" altLang="en-US" dirty="0" smtClean="0"/>
              <a:t>实践框架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2907" y="1429099"/>
            <a:ext cx="7620000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软件交付的困境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6497" y="1753923"/>
            <a:ext cx="8357259" cy="4662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</a:t>
            </a:r>
            <a:r>
              <a:rPr lang="en-US" altLang="zh-CN" dirty="0" smtClean="0"/>
              <a:t>-</a:t>
            </a:r>
            <a:r>
              <a:rPr lang="zh-CN" altLang="en-US" dirty="0" smtClean="0"/>
              <a:t>可靠可重复的流水线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299" y="1895010"/>
            <a:ext cx="1043940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575288" y="6222381"/>
            <a:ext cx="28023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hlinkClick r:id="rId3"/>
              </a:rPr>
              <a:t>http://dbaplus.cn/news-21-471-1.html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</a:t>
            </a:r>
            <a:r>
              <a:rPr lang="en-US" altLang="zh-CN" dirty="0" smtClean="0"/>
              <a:t>-</a:t>
            </a:r>
            <a:r>
              <a:rPr lang="zh-CN" altLang="en-US" dirty="0" smtClean="0"/>
              <a:t>流水线实现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1251" y="1661880"/>
            <a:ext cx="105918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必须实践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不允许在失败的构建上继续提交。</a:t>
            </a:r>
            <a:endParaRPr lang="en-US" altLang="zh-CN" dirty="0" smtClean="0"/>
          </a:p>
          <a:p>
            <a:r>
              <a:rPr lang="zh-CN" altLang="en-US" dirty="0" smtClean="0"/>
              <a:t>首先进行本地测试。</a:t>
            </a:r>
            <a:endParaRPr lang="en-US" altLang="zh-CN" dirty="0" smtClean="0"/>
          </a:p>
          <a:p>
            <a:r>
              <a:rPr lang="zh-CN" altLang="en-US" dirty="0" smtClean="0"/>
              <a:t>下个任务开始前需要等待提交测试。</a:t>
            </a:r>
            <a:endParaRPr lang="en-US" altLang="zh-CN" dirty="0" smtClean="0"/>
          </a:p>
          <a:p>
            <a:r>
              <a:rPr lang="zh-CN" altLang="en-US" dirty="0" smtClean="0"/>
              <a:t>结束工作前保证构建是成功的。</a:t>
            </a:r>
            <a:endParaRPr lang="en-US" altLang="zh-CN" dirty="0" smtClean="0"/>
          </a:p>
          <a:p>
            <a:r>
              <a:rPr lang="zh-CN" altLang="en-US" dirty="0" smtClean="0"/>
              <a:t>准备回退。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保持所有环境一致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测试到生产。</a:t>
            </a:r>
            <a:endParaRPr lang="en-US" altLang="zh-CN" dirty="0" smtClean="0"/>
          </a:p>
          <a:p>
            <a:r>
              <a:rPr lang="zh-CN" altLang="en-US" dirty="0" smtClean="0"/>
              <a:t>标准开发环境。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依赖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对外部库集中存储。</a:t>
            </a:r>
            <a:endParaRPr lang="en-US" altLang="zh-CN" dirty="0" smtClean="0"/>
          </a:p>
          <a:p>
            <a:r>
              <a:rPr lang="en-US" altLang="zh-CN" dirty="0" smtClean="0"/>
              <a:t>Manage our own NXG components.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配置管理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管理应用、软件、环境。</a:t>
            </a:r>
            <a:endParaRPr lang="en-US" altLang="zh-CN" dirty="0" smtClean="0"/>
          </a:p>
          <a:p>
            <a:r>
              <a:rPr lang="zh-CN" altLang="en-US" dirty="0" smtClean="0"/>
              <a:t>在部署时处理</a:t>
            </a:r>
            <a:endParaRPr lang="en-US" altLang="zh-CN" dirty="0" smtClean="0"/>
          </a:p>
          <a:p>
            <a:r>
              <a:rPr lang="zh-CN" altLang="en-US" dirty="0" smtClean="0"/>
              <a:t>自动化</a:t>
            </a:r>
            <a:endParaRPr lang="en-US" altLang="zh-CN" dirty="0" smtClean="0"/>
          </a:p>
          <a:p>
            <a:r>
              <a:rPr lang="zh-CN" altLang="en-US" dirty="0" smtClean="0"/>
              <a:t>使用版本控制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部署到生产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与测试过程保持同样的流程。</a:t>
            </a:r>
            <a:endParaRPr lang="en-US" altLang="zh-CN" dirty="0" smtClean="0"/>
          </a:p>
          <a:p>
            <a:r>
              <a:rPr lang="zh-CN" altLang="en-US" dirty="0" smtClean="0"/>
              <a:t>频繁测试。</a:t>
            </a:r>
            <a:endParaRPr lang="en-US" altLang="zh-CN" dirty="0" smtClean="0"/>
          </a:p>
          <a:p>
            <a:r>
              <a:rPr lang="zh-CN" altLang="en-US" dirty="0" smtClean="0"/>
              <a:t>可控的。</a:t>
            </a:r>
            <a:endParaRPr lang="en-US" altLang="zh-CN" dirty="0" smtClean="0"/>
          </a:p>
          <a:p>
            <a:r>
              <a:rPr lang="zh-CN" altLang="en-US" dirty="0" smtClean="0"/>
              <a:t>能够撤消更改。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最佳实践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仅构建</a:t>
            </a:r>
            <a:r>
              <a:rPr lang="en-US" altLang="zh-CN" dirty="0" smtClean="0"/>
              <a:t>binaries</a:t>
            </a:r>
            <a:r>
              <a:rPr lang="zh-CN" altLang="en-US" dirty="0" smtClean="0"/>
              <a:t>一次。</a:t>
            </a:r>
            <a:endParaRPr lang="en-US" altLang="zh-CN" dirty="0" smtClean="0"/>
          </a:p>
          <a:p>
            <a:r>
              <a:rPr lang="zh-CN" altLang="en-US" dirty="0" smtClean="0"/>
              <a:t>每个环境使用同样的部署方式。</a:t>
            </a:r>
            <a:endParaRPr lang="en-US" altLang="zh-CN" dirty="0" smtClean="0"/>
          </a:p>
          <a:p>
            <a:r>
              <a:rPr lang="zh-CN" altLang="en-US" dirty="0" smtClean="0"/>
              <a:t>对部署进行冒烟测试。</a:t>
            </a:r>
            <a:endParaRPr lang="en-US" altLang="zh-CN" dirty="0" smtClean="0"/>
          </a:p>
          <a:p>
            <a:r>
              <a:rPr lang="zh-CN" altLang="en-US" dirty="0" smtClean="0"/>
              <a:t>部署到生产环境的附本中。</a:t>
            </a:r>
            <a:endParaRPr lang="en-US" altLang="zh-CN" dirty="0" smtClean="0"/>
          </a:p>
          <a:p>
            <a:r>
              <a:rPr lang="zh-CN" altLang="en-US" dirty="0" smtClean="0"/>
              <a:t>每个更改需沿管道前进。</a:t>
            </a:r>
            <a:endParaRPr lang="en-US" altLang="zh-CN" dirty="0" smtClean="0"/>
          </a:p>
          <a:p>
            <a:r>
              <a:rPr lang="zh-CN" altLang="en-US" dirty="0" smtClean="0"/>
              <a:t>如有失败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停止。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配置管理元素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6449" y="1635512"/>
            <a:ext cx="7090936" cy="515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配置管理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部署包规范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全量部署</a:t>
            </a:r>
            <a:endParaRPr lang="en-US" altLang="zh-CN" dirty="0" smtClean="0"/>
          </a:p>
          <a:p>
            <a:r>
              <a:rPr lang="zh-CN" altLang="en-US" dirty="0" smtClean="0"/>
              <a:t>提供稳定的控制接口</a:t>
            </a:r>
            <a:endParaRPr lang="en-US" altLang="zh-CN" dirty="0" smtClean="0"/>
          </a:p>
          <a:p>
            <a:r>
              <a:rPr lang="zh-CN" altLang="en-US" dirty="0" smtClean="0"/>
              <a:t>差异化部署使用配置派生</a:t>
            </a:r>
            <a:endParaRPr lang="en-US" altLang="zh-CN" dirty="0" smtClean="0"/>
          </a:p>
          <a:p>
            <a:r>
              <a:rPr lang="zh-CN" altLang="en-US" dirty="0" smtClean="0"/>
              <a:t>自定义上线流程</a:t>
            </a:r>
            <a:endParaRPr lang="zh-CN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12484" y="3029183"/>
            <a:ext cx="6962775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如何摆脱这些困境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需要一种方法和技术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dirty="0" smtClean="0"/>
              <a:t>能够有交缩短提交代码到正式部署上线时间，降低风险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能够自动的、快速的提供反馈，以便及时发现和修复缺陷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能够让软件在整个生命周期处于可部署的状态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能够按一下按钮，就能将任意版本、按需部署在任意环境中</a:t>
            </a:r>
            <a:endParaRPr lang="en-US" altLang="zh-CN" dirty="0" smtClean="0"/>
          </a:p>
          <a:p>
            <a:pPr lvl="1"/>
            <a:r>
              <a:rPr lang="zh-CN" altLang="en-US" smtClean="0"/>
              <a:t>能够让整个交付过程变成一种可靠、可预期、可视化的过程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构建管理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标准化编译配置文件，代码提交自动编译。</a:t>
            </a:r>
            <a:endParaRPr lang="en-US" altLang="zh-CN" dirty="0" smtClean="0"/>
          </a:p>
          <a:p>
            <a:r>
              <a:rPr lang="zh-CN" altLang="en-US" dirty="0" smtClean="0"/>
              <a:t>集群加速，提高并发场景吞吐量。</a:t>
            </a:r>
            <a:endParaRPr lang="en-US" altLang="zh-CN" dirty="0" smtClean="0"/>
          </a:p>
          <a:p>
            <a:r>
              <a:rPr lang="zh-CN" altLang="en-US" dirty="0" smtClean="0"/>
              <a:t>机器针对编译任务硬件优化。</a:t>
            </a:r>
            <a:endParaRPr lang="en-US" altLang="zh-CN" dirty="0" smtClean="0"/>
          </a:p>
          <a:p>
            <a:r>
              <a:rPr lang="zh-CN" altLang="en-US" dirty="0" smtClean="0"/>
              <a:t>模块间依赖采用二进制构建产物。</a:t>
            </a:r>
            <a:endParaRPr lang="en-US" altLang="zh-CN" dirty="0" smtClean="0"/>
          </a:p>
          <a:p>
            <a:r>
              <a:rPr lang="zh-CN" altLang="en-US" dirty="0" smtClean="0"/>
              <a:t>使用增量编译。</a:t>
            </a:r>
            <a:endParaRPr lang="en-US" altLang="zh-CN" dirty="0" smtClean="0"/>
          </a:p>
          <a:p>
            <a:r>
              <a:rPr lang="zh-CN" altLang="en-US" dirty="0" smtClean="0"/>
              <a:t>编译结果推送至“制品仓库”管理。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测试管理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建立分级测试体系，从多个层次和多个验证角度实现质量防护。</a:t>
            </a:r>
            <a:endParaRPr lang="zh-CN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1155" y="2540852"/>
            <a:ext cx="9553575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持续集成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小改动，逐步构建</a:t>
            </a:r>
            <a:endParaRPr lang="en-US" altLang="zh-CN" dirty="0" smtClean="0"/>
          </a:p>
          <a:p>
            <a:r>
              <a:rPr lang="zh-CN" altLang="en-US" dirty="0" smtClean="0"/>
              <a:t>每人每天提交代码</a:t>
            </a:r>
            <a:endParaRPr lang="en-US" altLang="zh-CN" dirty="0" smtClean="0"/>
          </a:p>
          <a:p>
            <a:r>
              <a:rPr lang="zh-CN" altLang="en-US" dirty="0" smtClean="0"/>
              <a:t>在主干上持续集成</a:t>
            </a:r>
            <a:endParaRPr lang="en-US" altLang="zh-CN" dirty="0" smtClean="0"/>
          </a:p>
          <a:p>
            <a:r>
              <a:rPr lang="zh-CN" altLang="en-US" dirty="0" smtClean="0"/>
              <a:t>至少每天进行集成</a:t>
            </a:r>
            <a:endParaRPr lang="en-US" altLang="zh-CN" dirty="0" smtClean="0"/>
          </a:p>
          <a:p>
            <a:r>
              <a:rPr lang="zh-CN" altLang="en-US" dirty="0" smtClean="0"/>
              <a:t>使用持续集成工具</a:t>
            </a:r>
            <a:endParaRPr lang="en-US" altLang="zh-CN" dirty="0" smtClean="0"/>
          </a:p>
          <a:p>
            <a:r>
              <a:rPr lang="zh-CN" altLang="en-US" dirty="0" smtClean="0"/>
              <a:t>自动化构建和测试</a:t>
            </a:r>
            <a:endParaRPr lang="en-US" altLang="zh-CN" dirty="0" smtClean="0"/>
          </a:p>
          <a:p>
            <a:r>
              <a:rPr lang="zh-CN" altLang="en-US" dirty="0" smtClean="0"/>
              <a:t>分级测试快速反馈</a:t>
            </a:r>
            <a:endParaRPr lang="en-US" altLang="zh-CN" dirty="0" smtClean="0"/>
          </a:p>
          <a:p>
            <a:r>
              <a:rPr lang="zh-CN" altLang="en-US" dirty="0" smtClean="0"/>
              <a:t>红灯需要立即修复</a:t>
            </a:r>
            <a:endParaRPr lang="zh-CN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5841" y="1850405"/>
            <a:ext cx="587692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环境管理</a:t>
            </a:r>
            <a:r>
              <a:rPr lang="en-US" altLang="zh-CN" dirty="0" smtClean="0"/>
              <a:t>-</a:t>
            </a:r>
            <a:r>
              <a:rPr lang="zh-CN" altLang="en-US" smtClean="0"/>
              <a:t>容器化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作为数据吣的集群管理系统，为所有的产品线提供规范的底层架构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资源管理：资源调度，提供虚拟化容器资源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服务管理：服务部署，状态监测，故障迁移，动态扩容、缩容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7045" y="3564673"/>
            <a:ext cx="414337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环境管理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集群操作系统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资源隔离与混部，所有机器在统一资源管理下实现高效、充分利用</a:t>
            </a:r>
            <a:endParaRPr lang="en-US" altLang="zh-CN" dirty="0" smtClean="0"/>
          </a:p>
          <a:p>
            <a:r>
              <a:rPr lang="zh-CN" altLang="en-US" dirty="0" smtClean="0"/>
              <a:t>与产品线合作构建服务托管平台，提升服务的自动化运维效率</a:t>
            </a:r>
            <a:endParaRPr lang="en-US" altLang="zh-CN" dirty="0" smtClean="0"/>
          </a:p>
          <a:p>
            <a:r>
              <a:rPr lang="zh-CN" altLang="en-US" dirty="0" smtClean="0"/>
              <a:t>部署机器占公司机器总数</a:t>
            </a:r>
            <a:r>
              <a:rPr lang="en-US" altLang="zh-CN" dirty="0" smtClean="0"/>
              <a:t>50%</a:t>
            </a:r>
            <a:r>
              <a:rPr lang="zh-CN" altLang="en-US" dirty="0" smtClean="0"/>
              <a:t>以上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7563" y="3814646"/>
            <a:ext cx="59055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部署管理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部署包来自制品仓库</a:t>
            </a:r>
            <a:endParaRPr lang="en-US" altLang="zh-CN" dirty="0" smtClean="0"/>
          </a:p>
          <a:p>
            <a:r>
              <a:rPr lang="zh-CN" altLang="en-US" dirty="0" smtClean="0"/>
              <a:t>各环境相同部署方式</a:t>
            </a:r>
            <a:endParaRPr lang="en-US" altLang="zh-CN" dirty="0" smtClean="0"/>
          </a:p>
          <a:p>
            <a:r>
              <a:rPr lang="zh-CN" altLang="en-US" dirty="0" smtClean="0"/>
              <a:t>各环境相同部署脚本</a:t>
            </a:r>
            <a:endParaRPr lang="en-US" altLang="zh-CN" dirty="0" smtClean="0"/>
          </a:p>
          <a:p>
            <a:r>
              <a:rPr lang="zh-CN" altLang="en-US" dirty="0" smtClean="0"/>
              <a:t>运维人员参与部署过程创建</a:t>
            </a:r>
            <a:endParaRPr lang="en-US" altLang="zh-CN" dirty="0" smtClean="0"/>
          </a:p>
          <a:p>
            <a:r>
              <a:rPr lang="zh-CN" altLang="en-US" dirty="0" smtClean="0"/>
              <a:t>部署后执行冒烟测试</a:t>
            </a:r>
            <a:endParaRPr lang="en-US" altLang="zh-CN" dirty="0" smtClean="0"/>
          </a:p>
          <a:p>
            <a:r>
              <a:rPr lang="zh-CN" altLang="en-US" dirty="0" smtClean="0"/>
              <a:t>只有流水线才能修改生产环境</a:t>
            </a:r>
            <a:endParaRPr lang="en-US" altLang="zh-CN" dirty="0" smtClean="0"/>
          </a:p>
          <a:p>
            <a:r>
              <a:rPr lang="zh-CN" altLang="en-US" dirty="0" smtClean="0"/>
              <a:t>生产环境部署方式：灰度发布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7473" y="1808705"/>
            <a:ext cx="637222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部署管理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灰度发布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8640" y="1752019"/>
            <a:ext cx="9839325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使用功能开关更好的实现持续部署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功能分支的问题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分支分出去时间长了往主干合并的时候会出现很多的代码冲突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在一个分支中修改了函数名字，但是如果在其他分支中大量使用修改前的函数名，则会引入大量编译错误。这点被称为语义冲突（</a:t>
            </a:r>
            <a:r>
              <a:rPr lang="en-US" altLang="zh-CN" dirty="0" smtClean="0"/>
              <a:t>semantic </a:t>
            </a:r>
            <a:r>
              <a:rPr lang="en-US" altLang="zh-CN" dirty="0" err="1" smtClean="0"/>
              <a:t>conflit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为了减少语义冲突，会尽量少做重构。而重构是持续改进代码质量的手段。如果在开发的过程中持续不断的存在功能分支，就会阻碍代码质量的改进。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一旦代码库中存在了分支，也就不再是真正的持续集成了。当然可以给每个分支建立一个对应的</a:t>
            </a:r>
            <a:r>
              <a:rPr lang="en-US" altLang="zh-CN" dirty="0" smtClean="0"/>
              <a:t>CI</a:t>
            </a:r>
            <a:r>
              <a:rPr lang="zh-CN" altLang="en-US" dirty="0" smtClean="0"/>
              <a:t>，但它只能测试当前分支的正确性。如果在一个分支中修改了函数功能，但是在另一个分支还是按照原来的假设在使用，在合并的时候会引入</a:t>
            </a:r>
            <a:r>
              <a:rPr lang="en-US" altLang="zh-CN" dirty="0" smtClean="0"/>
              <a:t>bug</a:t>
            </a:r>
            <a:r>
              <a:rPr lang="zh-CN" altLang="en-US" dirty="0" smtClean="0"/>
              <a:t>，需要大量的时间来修复。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13169" y="6215713"/>
            <a:ext cx="8629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hlinkClick r:id="rId2"/>
              </a:rPr>
              <a:t>http://www.infoq.com/cn/articles/function-switch-realize-better-continuous-implementations?utm_source=articles_about_Continuous_Delivery&amp;utm_medium=link&amp;utm_campaign=Continuous_Delivery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使用功能开关更好的实现持续部署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功能开关（针对解决分支问题）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思想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代码库中不再引入任何分支，所有的代码都提交到同一个主线，在开始开发一个新功能的时候，引入一个布尔值的配置项，使得该配置项为假时，应用程序的外部行为和没有引入该功能之前保持一致；而在配置项为真时，应用程序才展现出那些新开发的功能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实现方式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在所有跟该功能相关的代码中都会读取该配置项的值，如果配置项值为真，则使用新功能，如果为假，则保持经前的逻辑。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使用功能开关更好的实现持续部署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功能开关如何支持持续集成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引入两个</a:t>
            </a:r>
            <a:r>
              <a:rPr lang="en-US" altLang="zh-CN" dirty="0" smtClean="0"/>
              <a:t>CI Job: Regression &amp; Progression</a:t>
            </a:r>
          </a:p>
          <a:p>
            <a:pPr lvl="1"/>
            <a:r>
              <a:rPr lang="zh-CN" altLang="en-US" dirty="0" smtClean="0"/>
              <a:t>针对开关打开的时候写一系列的自动化测试，使用加</a:t>
            </a:r>
            <a:r>
              <a:rPr lang="en-US" altLang="zh-CN" dirty="0" smtClean="0"/>
              <a:t>tag</a:t>
            </a:r>
            <a:r>
              <a:rPr lang="zh-CN" altLang="en-US" dirty="0" smtClean="0"/>
              <a:t>的方式标记它们为</a:t>
            </a:r>
            <a:r>
              <a:rPr lang="en-US" altLang="zh-CN" dirty="0" smtClean="0"/>
              <a:t>@</a:t>
            </a:r>
            <a:r>
              <a:rPr lang="en-US" altLang="zh-CN" dirty="0" err="1" smtClean="0"/>
              <a:t>feature_on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因开关打开而失败的测试标记为</a:t>
            </a:r>
            <a:r>
              <a:rPr lang="en-US" altLang="zh-CN" dirty="0" smtClean="0"/>
              <a:t>@</a:t>
            </a:r>
            <a:r>
              <a:rPr lang="en-US" altLang="zh-CN" dirty="0" err="1" smtClean="0"/>
              <a:t>feature_off</a:t>
            </a:r>
            <a:r>
              <a:rPr lang="zh-CN" altLang="en-US" dirty="0" smtClean="0"/>
              <a:t>，意为只有该开关关掉的时候这些测试才有效。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创建一个叫做</a:t>
            </a:r>
            <a:r>
              <a:rPr lang="en-US" altLang="zh-CN" dirty="0" smtClean="0"/>
              <a:t>Regression Tests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CI Job</a:t>
            </a:r>
            <a:r>
              <a:rPr lang="zh-CN" altLang="en-US" dirty="0" smtClean="0"/>
              <a:t>，其包含了加</a:t>
            </a:r>
            <a:r>
              <a:rPr lang="en-US" altLang="zh-CN" dirty="0" smtClean="0"/>
              <a:t>@</a:t>
            </a:r>
            <a:r>
              <a:rPr lang="en-US" altLang="zh-CN" dirty="0" err="1" smtClean="0"/>
              <a:t>feature_off</a:t>
            </a:r>
            <a:r>
              <a:rPr lang="en-US" altLang="zh-CN" dirty="0" smtClean="0"/>
              <a:t> tag</a:t>
            </a:r>
            <a:r>
              <a:rPr lang="zh-CN" altLang="en-US" dirty="0" smtClean="0"/>
              <a:t>的测试和没有</a:t>
            </a:r>
            <a:r>
              <a:rPr lang="en-US" altLang="zh-CN" dirty="0" smtClean="0"/>
              <a:t>tag</a:t>
            </a:r>
            <a:r>
              <a:rPr lang="zh-CN" altLang="en-US" dirty="0" smtClean="0"/>
              <a:t>的测试。启动应用程序的时候把功能开关关闭，然后跑此圈内的所有测试。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创建一个叫做</a:t>
            </a:r>
            <a:r>
              <a:rPr lang="en-US" altLang="zh-CN" dirty="0" smtClean="0"/>
              <a:t>Progression Tests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CI Job</a:t>
            </a:r>
            <a:r>
              <a:rPr lang="zh-CN" altLang="en-US" dirty="0" smtClean="0"/>
              <a:t>，其包含了加</a:t>
            </a:r>
            <a:r>
              <a:rPr lang="en-US" altLang="zh-CN" dirty="0" smtClean="0"/>
              <a:t>@</a:t>
            </a:r>
            <a:r>
              <a:rPr lang="en-US" altLang="zh-CN" dirty="0" err="1" smtClean="0"/>
              <a:t>feature_on</a:t>
            </a:r>
            <a:r>
              <a:rPr lang="en-US" altLang="zh-CN" dirty="0" smtClean="0"/>
              <a:t> tag</a:t>
            </a:r>
            <a:r>
              <a:rPr lang="zh-CN" altLang="en-US" dirty="0" smtClean="0"/>
              <a:t>的测试和没有</a:t>
            </a:r>
            <a:r>
              <a:rPr lang="en-US" altLang="zh-CN" dirty="0" smtClean="0"/>
              <a:t>tag</a:t>
            </a:r>
            <a:r>
              <a:rPr lang="zh-CN" altLang="en-US" dirty="0" smtClean="0"/>
              <a:t>的测试。启动应用程序的时候把功能开关打开，然后跑此圈内的所有测试。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每次代码提交都会触发</a:t>
            </a:r>
            <a:r>
              <a:rPr lang="en-US" altLang="zh-CN" dirty="0" smtClean="0"/>
              <a:t>Regression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Progression</a:t>
            </a:r>
            <a:r>
              <a:rPr lang="zh-CN" altLang="en-US" dirty="0" smtClean="0"/>
              <a:t>两个</a:t>
            </a:r>
            <a:r>
              <a:rPr lang="en-US" altLang="zh-CN" dirty="0" smtClean="0"/>
              <a:t>Job</a:t>
            </a:r>
            <a:r>
              <a:rPr lang="zh-CN" altLang="en-US" dirty="0" smtClean="0"/>
              <a:t>的构建。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敏捷软件开发流程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1825625"/>
            <a:ext cx="8715375" cy="45910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07614" y="6428501"/>
            <a:ext cx="41184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reference: http://wiki.csdn.net/pages/viewpage.action?pageId=3014736</a:t>
            </a:r>
            <a:endParaRPr lang="zh-CN" altLang="en-US" sz="1000" dirty="0"/>
          </a:p>
        </p:txBody>
      </p:sp>
    </p:spTree>
    <p:extLst>
      <p:ext uri="{BB962C8B-B14F-4D97-AF65-F5344CB8AC3E}">
        <p14:creationId xmlns="" xmlns:p14="http://schemas.microsoft.com/office/powerpoint/2010/main" val="1635708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使用功能开关更好的实现持续部署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功能开关的陷阱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功能开关多个时，应测试到各种组合情况，</a:t>
            </a:r>
            <a:r>
              <a:rPr lang="en-US" altLang="zh-CN" dirty="0" smtClean="0"/>
              <a:t>Job</a:t>
            </a:r>
            <a:r>
              <a:rPr lang="zh-CN" altLang="en-US" dirty="0" smtClean="0"/>
              <a:t>数无法接受。</a:t>
            </a:r>
            <a:endParaRPr lang="en-US" altLang="zh-CN" dirty="0" smtClean="0"/>
          </a:p>
          <a:p>
            <a:r>
              <a:rPr lang="zh-CN" altLang="en-US" dirty="0" smtClean="0"/>
              <a:t>对策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功能开关之间不要有依赖，如果每个功能相互独立，就不需要测试所有的组合，只需测试两种即可（</a:t>
            </a:r>
            <a:r>
              <a:rPr lang="en-US" altLang="zh-CN" dirty="0" smtClean="0"/>
              <a:t>on/off</a:t>
            </a:r>
            <a:r>
              <a:rPr lang="zh-CN" altLang="en-US" dirty="0" smtClean="0"/>
              <a:t>）。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需要限制项目中功能开关的数量，并严格避免开关之间的依赖。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使用功能开关更好的实现持续部署</a:t>
            </a:r>
            <a:r>
              <a:rPr lang="en-US" altLang="zh-CN" dirty="0" smtClean="0"/>
              <a:t>-</a:t>
            </a:r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创建使用功能开关的基础设施</a:t>
            </a:r>
            <a:endParaRPr lang="en-US" altLang="zh-CN" dirty="0" smtClean="0"/>
          </a:p>
          <a:p>
            <a:r>
              <a:rPr lang="zh-CN" altLang="en-US" dirty="0" smtClean="0"/>
              <a:t>在代码中根据功能开关的状态来决定代码的行为。（很可能会引入较多的</a:t>
            </a:r>
            <a:r>
              <a:rPr lang="en-US" altLang="zh-CN" dirty="0" smtClean="0"/>
              <a:t>if/else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需要跑两个</a:t>
            </a:r>
            <a:r>
              <a:rPr lang="en-US" altLang="zh-CN" dirty="0" smtClean="0"/>
              <a:t>CI Jobs</a:t>
            </a:r>
            <a:r>
              <a:rPr lang="zh-CN" altLang="en-US" dirty="0" smtClean="0"/>
              <a:t>。（时间没太多损耗，但需加一个</a:t>
            </a:r>
            <a:r>
              <a:rPr lang="en-US" altLang="zh-CN" dirty="0" smtClean="0"/>
              <a:t>CI slave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在某功能已经稳定地在产品环境下跑了一段时间之后，要及时拆掉跟这个开关相关的配置，</a:t>
            </a:r>
            <a:r>
              <a:rPr lang="en-US" altLang="zh-CN" dirty="0" smtClean="0"/>
              <a:t>if/else</a:t>
            </a:r>
            <a:r>
              <a:rPr lang="zh-CN" altLang="en-US" dirty="0" smtClean="0"/>
              <a:t>判断等代码，减少系统中并存的开关数量</a:t>
            </a:r>
            <a:endParaRPr lang="en-US" altLang="zh-CN" dirty="0" smtClean="0"/>
          </a:p>
          <a:p>
            <a:r>
              <a:rPr lang="zh-CN" altLang="en-US" smtClean="0"/>
              <a:t>设计开关时要非常小心，不要和其他开关有依赖关系。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持续交付技术栈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9068" y="1681744"/>
            <a:ext cx="9363075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团队协作和纪律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64888" y="2458030"/>
            <a:ext cx="4752975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160857" y="2821259"/>
            <a:ext cx="23423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DEV</a:t>
            </a:r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避免长周期分支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每日代码提交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代码和测试同步提交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en-US" altLang="zh-CN" dirty="0" smtClean="0"/>
              <a:t>Local Build</a:t>
            </a:r>
          </a:p>
          <a:p>
            <a:pPr>
              <a:buFont typeface="Arial" pitchFamily="34" charset="0"/>
              <a:buChar char="•"/>
            </a:pPr>
            <a:r>
              <a:rPr lang="en-US" altLang="zh-CN" dirty="0" smtClean="0"/>
              <a:t>Check In Dance</a:t>
            </a:r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红灯需要立即修复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45735" y="2786215"/>
            <a:ext cx="28039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OPS</a:t>
            </a:r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标准化部署过程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自动化部署脚本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服务能力转换为平台能力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减少对人员和经验的依赖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上线执行者转变为审核者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面向事物转变为面向价值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数据度量和分析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5092" y="1804058"/>
            <a:ext cx="8848725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从度量中找到问题，从度量中看到进步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2693" y="2161943"/>
            <a:ext cx="9629775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渐进式实施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4692" y="2295292"/>
            <a:ext cx="94488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持续交付效果案例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75" y="1850753"/>
            <a:ext cx="885825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持续交付的价值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3169" y="2228850"/>
            <a:ext cx="653415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Continuous delivery workflows with the branch-per-issue model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Step 0: set up your tool integrations</a:t>
            </a:r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1038" y="6278137"/>
            <a:ext cx="1173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https://www.atlassian.com/continuous-delivery/continuous-delivery-workflows-with-feature-branching-and-gitflow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CI</a:t>
            </a:r>
            <a:r>
              <a:rPr lang="zh-CN" altLang="en-US" dirty="0" smtClean="0"/>
              <a:t>策略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为发布软件创建可重复的、可靠的流程。</a:t>
            </a:r>
            <a:endParaRPr lang="en-US" altLang="zh-CN" dirty="0" smtClean="0"/>
          </a:p>
          <a:p>
            <a:r>
              <a:rPr lang="zh-CN" altLang="en-US" dirty="0" smtClean="0"/>
              <a:t>尽可能自动化每一件事。</a:t>
            </a:r>
            <a:endParaRPr lang="en-US" altLang="zh-CN" dirty="0" smtClean="0"/>
          </a:p>
          <a:p>
            <a:r>
              <a:rPr lang="zh-CN" altLang="en-US" dirty="0" smtClean="0"/>
              <a:t>保持一切事物版本控制。</a:t>
            </a:r>
            <a:endParaRPr lang="en-US" altLang="zh-CN" dirty="0" smtClean="0"/>
          </a:p>
          <a:p>
            <a:r>
              <a:rPr lang="zh-CN" altLang="en-US" dirty="0" smtClean="0"/>
              <a:t>有痛点则应更频繁的集成，将其提前展现出来。</a:t>
            </a:r>
            <a:r>
              <a:rPr lang="en-US" altLang="zh-CN" dirty="0" smtClean="0"/>
              <a:t> </a:t>
            </a:r>
          </a:p>
          <a:p>
            <a:r>
              <a:rPr lang="zh-CN" altLang="en-US" dirty="0" smtClean="0"/>
              <a:t>高质量构建。</a:t>
            </a:r>
            <a:endParaRPr lang="en-US" altLang="zh-CN" dirty="0" smtClean="0"/>
          </a:p>
          <a:p>
            <a:r>
              <a:rPr lang="zh-CN" altLang="en-US" dirty="0" smtClean="0"/>
              <a:t>完成：意味着已发布。</a:t>
            </a:r>
            <a:endParaRPr lang="en-US" altLang="zh-CN" dirty="0" smtClean="0"/>
          </a:p>
          <a:p>
            <a:r>
              <a:rPr lang="zh-CN" altLang="en-US" dirty="0" smtClean="0"/>
              <a:t>每个人都要对发布过程负责。</a:t>
            </a:r>
            <a:endParaRPr lang="en-US" altLang="zh-CN" dirty="0" smtClean="0"/>
          </a:p>
          <a:p>
            <a:r>
              <a:rPr lang="zh-CN" altLang="en-US" dirty="0" smtClean="0"/>
              <a:t>持续改进。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持续集成工具选择</a:t>
            </a:r>
            <a:r>
              <a:rPr lang="en-US" altLang="zh-CN" dirty="0" smtClean="0"/>
              <a:t>-</a:t>
            </a:r>
            <a:r>
              <a:rPr lang="zh-CN" altLang="en-US" dirty="0" smtClean="0"/>
              <a:t>敏捷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计划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敏捷管理：</a:t>
            </a:r>
            <a:r>
              <a:rPr lang="en-US" altLang="zh-CN" dirty="0" smtClean="0"/>
              <a:t>JIRA</a:t>
            </a:r>
          </a:p>
          <a:p>
            <a:pPr lvl="1"/>
            <a:r>
              <a:rPr lang="zh-CN" altLang="en-US" dirty="0" smtClean="0"/>
              <a:t>版本控制：</a:t>
            </a:r>
            <a:r>
              <a:rPr lang="en-US" altLang="zh-CN" dirty="0" err="1" smtClean="0"/>
              <a:t>Git+Gerrit</a:t>
            </a:r>
            <a:r>
              <a:rPr lang="en-US" altLang="zh-CN" dirty="0" smtClean="0"/>
              <a:t> (</a:t>
            </a:r>
            <a:r>
              <a:rPr lang="zh-CN" altLang="en-US" dirty="0" smtClean="0"/>
              <a:t>分支策略，版本定义，</a:t>
            </a:r>
            <a:r>
              <a:rPr lang="en-US" altLang="zh-CN" dirty="0" err="1" smtClean="0"/>
              <a:t>Gerrit</a:t>
            </a:r>
            <a:r>
              <a:rPr lang="zh-CN" altLang="en-US" dirty="0" smtClean="0"/>
              <a:t>：代码审查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环境配置：</a:t>
            </a:r>
            <a:r>
              <a:rPr lang="en-US" altLang="zh-CN" dirty="0" smtClean="0"/>
              <a:t>Puppet </a:t>
            </a:r>
          </a:p>
          <a:p>
            <a:r>
              <a:rPr lang="zh-CN" altLang="en-US" dirty="0" smtClean="0"/>
              <a:t>构建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例如：</a:t>
            </a:r>
            <a:r>
              <a:rPr lang="en-US" altLang="zh-CN" dirty="0" smtClean="0"/>
              <a:t>Maven</a:t>
            </a:r>
          </a:p>
          <a:p>
            <a:r>
              <a:rPr lang="zh-CN" altLang="en-US" dirty="0" smtClean="0"/>
              <a:t>持续集成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Bamboo, Jenkins</a:t>
            </a:r>
          </a:p>
          <a:p>
            <a:r>
              <a:rPr lang="zh-CN" altLang="en-US" dirty="0" smtClean="0"/>
              <a:t>部署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Docker</a:t>
            </a:r>
            <a:endParaRPr lang="en-US" altLang="zh-CN" dirty="0" smtClean="0"/>
          </a:p>
          <a:p>
            <a:r>
              <a:rPr lang="zh-CN" altLang="en-US" dirty="0" smtClean="0"/>
              <a:t>运营</a:t>
            </a:r>
            <a:r>
              <a:rPr lang="en-US" altLang="zh-CN" dirty="0" smtClean="0"/>
              <a:t>/</a:t>
            </a:r>
            <a:r>
              <a:rPr lang="zh-CN" altLang="en-US" dirty="0" smtClean="0"/>
              <a:t>生产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?</a:t>
            </a:r>
          </a:p>
          <a:p>
            <a:r>
              <a:rPr lang="zh-CN" altLang="en-US" dirty="0" smtClean="0"/>
              <a:t>反馈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HipChat</a:t>
            </a:r>
            <a:r>
              <a:rPr lang="en-US" altLang="zh-CN" dirty="0" smtClean="0"/>
              <a:t>, Email, …</a:t>
            </a:r>
          </a:p>
          <a:p>
            <a:endParaRPr lang="en-US" altLang="zh-C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400478" y="1962611"/>
            <a:ext cx="1739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Issue_id</a:t>
            </a:r>
            <a:endParaRPr lang="en-US" altLang="zh-CN" dirty="0" smtClean="0"/>
          </a:p>
          <a:p>
            <a:r>
              <a:rPr lang="en-US" altLang="zh-CN" dirty="0" err="1" smtClean="0"/>
              <a:t>Changeset_id</a:t>
            </a:r>
            <a:endParaRPr lang="en-US" altLang="zh-CN" dirty="0" smtClean="0"/>
          </a:p>
          <a:p>
            <a:r>
              <a:rPr lang="en-US" altLang="zh-CN" dirty="0" smtClean="0"/>
              <a:t>Product version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持续集成工具选择</a:t>
            </a:r>
            <a:r>
              <a:rPr lang="en-US" altLang="zh-CN" dirty="0" smtClean="0"/>
              <a:t>-</a:t>
            </a:r>
            <a:r>
              <a:rPr lang="zh-CN" altLang="en-US" dirty="0" smtClean="0"/>
              <a:t>其他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err="1" smtClean="0"/>
              <a:t>VersionEye</a:t>
            </a:r>
            <a:r>
              <a:rPr lang="zh-CN" altLang="en-US" dirty="0" smtClean="0"/>
              <a:t>：开源持续更新工具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2"/>
              </a:rPr>
              <a:t>https://www.versioneye.com</a:t>
            </a:r>
            <a:r>
              <a:rPr lang="en-US" altLang="zh-CN" dirty="0" smtClean="0"/>
              <a:t> </a:t>
            </a:r>
          </a:p>
          <a:p>
            <a:pPr lvl="1"/>
            <a:r>
              <a:rPr lang="zh-CN" altLang="en-US" dirty="0" smtClean="0"/>
              <a:t>提供许多软件库的更新通知、许可检查和安全漏洞信息。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扫描所有项目，检测相应的依赖项，并定期报告过期库。</a:t>
            </a:r>
            <a:endParaRPr lang="en-US" altLang="zh-CN" dirty="0" smtClean="0"/>
          </a:p>
          <a:p>
            <a:r>
              <a:rPr lang="en-US" altLang="zh-CN" dirty="0" smtClean="0"/>
              <a:t>Concourse</a:t>
            </a:r>
            <a:r>
              <a:rPr lang="zh-CN" altLang="en-US" dirty="0" smtClean="0"/>
              <a:t>：开源的</a:t>
            </a:r>
            <a:r>
              <a:rPr lang="en-US" altLang="zh-CN" dirty="0" smtClean="0"/>
              <a:t>CI</a:t>
            </a:r>
            <a:r>
              <a:rPr lang="zh-CN" altLang="en-US" dirty="0" smtClean="0"/>
              <a:t>管道工具（</a:t>
            </a:r>
            <a:r>
              <a:rPr lang="en-US" altLang="zh-CN" dirty="0" smtClean="0"/>
              <a:t>Jenkins 2.0</a:t>
            </a:r>
            <a:r>
              <a:rPr lang="zh-CN" altLang="en-US" dirty="0" smtClean="0"/>
              <a:t>添加了管道构建系统）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3"/>
              </a:rPr>
              <a:t>https://github.com/concourse/concourse</a:t>
            </a:r>
            <a:endParaRPr lang="en-US" altLang="zh-CN" dirty="0" smtClean="0"/>
          </a:p>
          <a:p>
            <a:r>
              <a:rPr lang="en-US" altLang="zh-CN" dirty="0" err="1" smtClean="0"/>
              <a:t>Gradle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4"/>
              </a:rPr>
              <a:t>https://gradle.org/</a:t>
            </a:r>
            <a:r>
              <a:rPr lang="en-US" altLang="zh-CN" dirty="0" smtClean="0"/>
              <a:t> </a:t>
            </a:r>
          </a:p>
          <a:p>
            <a:pPr lvl="1"/>
            <a:r>
              <a:rPr lang="zh-CN" altLang="en-US" dirty="0" smtClean="0"/>
              <a:t>基</a:t>
            </a:r>
            <a:r>
              <a:rPr lang="en-US" altLang="zh-CN" dirty="0" smtClean="0"/>
              <a:t>Ant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Maven</a:t>
            </a:r>
            <a:r>
              <a:rPr lang="zh-CN" altLang="en-US" dirty="0" smtClean="0"/>
              <a:t>的自动化构建工具</a:t>
            </a:r>
            <a:endParaRPr lang="en-US" altLang="zh-CN" dirty="0" smtClean="0"/>
          </a:p>
          <a:p>
            <a:r>
              <a:rPr lang="en-US" altLang="zh-CN" dirty="0" err="1" smtClean="0"/>
              <a:t>ChatOps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(</a:t>
            </a:r>
            <a:r>
              <a:rPr lang="en-US" altLang="zh-CN" dirty="0" smtClean="0">
                <a:hlinkClick r:id="rId5"/>
              </a:rPr>
              <a:t>http://www.tuicool.com/articles/FbYNNnr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Cog, Slack, </a:t>
            </a:r>
            <a:r>
              <a:rPr lang="en-US" altLang="zh-CN" dirty="0" err="1" smtClean="0"/>
              <a:t>HipChat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Hubot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Lita</a:t>
            </a:r>
            <a:r>
              <a:rPr lang="en-US" altLang="zh-CN" dirty="0" smtClean="0"/>
              <a:t>, Err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持续集成过程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62" y="1825625"/>
            <a:ext cx="9439275" cy="46863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84145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版本控制模型（多团队）必须达成的目标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快速失败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代码冲突和集成问题应该可以被迅速发现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经常修复小问题要胜过不常修复大问题</a:t>
            </a:r>
            <a:endParaRPr lang="en-US" altLang="zh-CN" dirty="0" smtClean="0"/>
          </a:p>
          <a:p>
            <a:r>
              <a:rPr lang="zh-CN" altLang="en-US" dirty="0" smtClean="0"/>
              <a:t>一直可发布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即使经历了一个混乱的</a:t>
            </a:r>
            <a:r>
              <a:rPr lang="en-US" altLang="zh-CN" dirty="0" smtClean="0"/>
              <a:t>Sprint</a:t>
            </a:r>
            <a:r>
              <a:rPr lang="zh-CN" altLang="en-US" dirty="0" smtClean="0"/>
              <a:t>，也要保证至少有些可以发布的内容。</a:t>
            </a:r>
            <a:endParaRPr lang="en-US" altLang="zh-CN" dirty="0" smtClean="0"/>
          </a:p>
          <a:p>
            <a:r>
              <a:rPr lang="zh-CN" altLang="en-US" dirty="0" smtClean="0"/>
              <a:t>简单</a:t>
            </a:r>
            <a:endParaRPr lang="en-US" altLang="zh-CN" dirty="0" smtClean="0"/>
          </a:p>
          <a:p>
            <a:pPr lvl="1"/>
            <a:r>
              <a:rPr lang="zh-CN" altLang="en-US" smtClean="0"/>
              <a:t>所有的团队成员每天都会使用这些模式，所以相关规则和程序必须要简单明了。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6076</TotalTime>
  <Words>1889</Words>
  <Application>Microsoft Office PowerPoint</Application>
  <PresentationFormat>自定义</PresentationFormat>
  <Paragraphs>239</Paragraphs>
  <Slides>49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0" baseType="lpstr">
      <vt:lpstr>Office 主题​​</vt:lpstr>
      <vt:lpstr>持续集成/持续发布</vt:lpstr>
      <vt:lpstr>软件交付的困境</vt:lpstr>
      <vt:lpstr>如何摆脱这些困境</vt:lpstr>
      <vt:lpstr>敏捷软件开发流程</vt:lpstr>
      <vt:lpstr>CI策略</vt:lpstr>
      <vt:lpstr>持续集成工具选择-敏捷</vt:lpstr>
      <vt:lpstr>持续集成工具选择-其他</vt:lpstr>
      <vt:lpstr>持续集成过程</vt:lpstr>
      <vt:lpstr>版本控制模型（多团队）必须达成的目标</vt:lpstr>
      <vt:lpstr>版本控制-Git workflow</vt:lpstr>
      <vt:lpstr>版本控制-分支策略</vt:lpstr>
      <vt:lpstr>分支同步机制</vt:lpstr>
      <vt:lpstr>持续发布</vt:lpstr>
      <vt:lpstr>持续交付成熟度模型V1.2</vt:lpstr>
      <vt:lpstr>持续交付成熟度模型V1.2</vt:lpstr>
      <vt:lpstr>目标状态</vt:lpstr>
      <vt:lpstr>持续交付-组织架构</vt:lpstr>
      <vt:lpstr>持续交付团队位置及成员角色</vt:lpstr>
      <vt:lpstr>持续交付-实践框架</vt:lpstr>
      <vt:lpstr>持续交付-可靠可重复的流水线</vt:lpstr>
      <vt:lpstr>持续交付-流水线实现</vt:lpstr>
      <vt:lpstr>必须实践</vt:lpstr>
      <vt:lpstr>环境</vt:lpstr>
      <vt:lpstr>依赖</vt:lpstr>
      <vt:lpstr>配置管理</vt:lpstr>
      <vt:lpstr>部署到生产</vt:lpstr>
      <vt:lpstr>最佳实践</vt:lpstr>
      <vt:lpstr>配置管理元素</vt:lpstr>
      <vt:lpstr>配置管理-部署包规范</vt:lpstr>
      <vt:lpstr>构建管理</vt:lpstr>
      <vt:lpstr>测试管理</vt:lpstr>
      <vt:lpstr>持续集成</vt:lpstr>
      <vt:lpstr>环境管理-容器化</vt:lpstr>
      <vt:lpstr>环境管理-集群操作系统</vt:lpstr>
      <vt:lpstr>部署管理-实践</vt:lpstr>
      <vt:lpstr>部署管理-灰度发布</vt:lpstr>
      <vt:lpstr>使用功能开关更好的实现持续部署</vt:lpstr>
      <vt:lpstr>使用功能开关更好的实现持续部署</vt:lpstr>
      <vt:lpstr>使用功能开关更好的实现持续部署</vt:lpstr>
      <vt:lpstr>使用功能开关更好的实现持续部署</vt:lpstr>
      <vt:lpstr>使用功能开关更好的实现持续部署-总结</vt:lpstr>
      <vt:lpstr>持续交付技术栈</vt:lpstr>
      <vt:lpstr>团队协作和纪律</vt:lpstr>
      <vt:lpstr>数据度量和分析</vt:lpstr>
      <vt:lpstr>从度量中找到问题，从度量中看到进步</vt:lpstr>
      <vt:lpstr>渐进式实施</vt:lpstr>
      <vt:lpstr>持续交付效果案例</vt:lpstr>
      <vt:lpstr>持续交付的价值</vt:lpstr>
      <vt:lpstr>Continuous delivery workflows with the branch-per-issue model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</dc:title>
  <dc:creator>hfbj</dc:creator>
  <cp:lastModifiedBy>hfbj</cp:lastModifiedBy>
  <cp:revision>305</cp:revision>
  <dcterms:created xsi:type="dcterms:W3CDTF">2016-09-21T05:43:54Z</dcterms:created>
  <dcterms:modified xsi:type="dcterms:W3CDTF">2016-10-17T01:21:25Z</dcterms:modified>
</cp:coreProperties>
</file>